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1" r:id="rId1"/>
  </p:sldMasterIdLst>
  <p:notesMasterIdLst>
    <p:notesMasterId r:id="rId25"/>
  </p:notesMasterIdLst>
  <p:sldIdLst>
    <p:sldId id="364" r:id="rId2"/>
    <p:sldId id="361" r:id="rId3"/>
    <p:sldId id="373" r:id="rId4"/>
    <p:sldId id="372" r:id="rId5"/>
    <p:sldId id="371" r:id="rId6"/>
    <p:sldId id="370" r:id="rId7"/>
    <p:sldId id="369" r:id="rId8"/>
    <p:sldId id="368" r:id="rId9"/>
    <p:sldId id="374" r:id="rId10"/>
    <p:sldId id="367" r:id="rId11"/>
    <p:sldId id="365" r:id="rId12"/>
    <p:sldId id="383" r:id="rId13"/>
    <p:sldId id="385" r:id="rId14"/>
    <p:sldId id="388" r:id="rId15"/>
    <p:sldId id="387" r:id="rId16"/>
    <p:sldId id="393" r:id="rId17"/>
    <p:sldId id="392" r:id="rId18"/>
    <p:sldId id="386" r:id="rId19"/>
    <p:sldId id="402" r:id="rId20"/>
    <p:sldId id="401" r:id="rId21"/>
    <p:sldId id="405" r:id="rId22"/>
    <p:sldId id="400" r:id="rId23"/>
    <p:sldId id="40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00"/>
    <a:srgbClr val="00FFFF"/>
    <a:srgbClr val="FFCCFF"/>
    <a:srgbClr val="FF33CC"/>
    <a:srgbClr val="FF66FF"/>
    <a:srgbClr val="FFFF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173D98-8752-45B6-BBA9-278E90B760B1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135D7F6-A18F-4CF2-98E5-6174B4A2A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22C249-8472-425E-9655-E9B23C04E9BE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DA0873-EE82-4B6D-A36A-DEF092FC2C30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356BB5-65AF-4584-963F-6F180AE0955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5E676A-3994-4768-B8DA-C944D588041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592C5D-D90C-4B63-96CB-AD42C75C3064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3B172D-D9E1-4C0B-A26C-3A39C52AB5AE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001116C-A534-4A34-A383-3D73F0756C72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CDD946-1A9A-431D-A864-613F939F74B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7B8835-7171-475A-B8A5-AEAF5E2DE904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0FF4F3-0F56-45C1-92FD-1F97B0B57E0A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1A9C00-B58D-4479-B085-60ED09F424E0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16A4B2-DF67-4843-B3AB-867D37C2B8E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B5A241-D32F-4914-B9CC-3B49B2703781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663365-1018-4DC9-9292-54794E12C2CC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FE5275-30BC-4207-850D-169119A17312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603186-38E5-49B2-B061-6F2EE54E9EB0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FE2FE1-60C7-48D5-9ED1-48C9120E5F20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31E658-939D-4D3B-9C33-5C487619EAF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15861-3370-4574-B4DB-10E44744ADB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C41959-715F-4E98-9607-62BA0DC30DE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436D16-AED7-43D0-9D58-6C983E7D5D1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A009E3-E7F6-4525-880B-D48F9DB6886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BDD209-7ED2-4C8B-B306-D5DF252D5685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036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036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5D33F-3398-480F-8AD0-B4CE9963F684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8D218-01BF-492E-A680-31A240398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635EF-4033-4AB6-AF55-4864DA52BCB6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157DB-0891-4E11-821A-A18A16679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3281-F00D-455A-98E3-D4C199D5C8C2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C8E52-694F-4031-BAB9-2C48A6ABF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6800" y="1981200"/>
            <a:ext cx="75438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9927C-A435-406B-8D4B-FAE846308649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58D34-AC57-467B-94B4-28302A60C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830DD-0FBA-40EC-BBD1-2D88793BFC7A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8B0F8-FD02-4BDC-9B00-73070A391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70F20-4242-42CC-8BCE-D9FBEC915DA7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37B60-3D7E-4C09-889F-1F44C85A2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A5D54-926F-4821-BB2C-1682F3777923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C2DBE-B2F2-4948-BFB3-82978F916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38CE9-3B7E-4C1E-B23B-EBD5320BAE21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DEB48-47EB-4C09-80FE-BDA3DC193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92711-0E34-4623-9D27-535BBB5564F6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156D8-6C90-452E-8361-F0269AFA8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3C54-8A00-4230-B1E3-E6525DAAB5CE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833BD-075A-4977-B877-0754A3968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5A332-552C-4194-819C-9B60EA739771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21752-D735-47B2-BCFC-248162BAC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E3A49-5EE3-4885-ACE3-131C49DB45A2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ADF26-05D7-4662-8325-A60C9B4DE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99331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332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99334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335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336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337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338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339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340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341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342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9934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9344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9345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4932D403-9747-4E21-AC7A-0D69026ED134}" type="datetimeFigureOut">
              <a:rPr lang="ru-RU"/>
              <a:pPr>
                <a:defRPr/>
              </a:pPr>
              <a:t>24.03.2017</a:t>
            </a:fld>
            <a:endParaRPr lang="ru-RU"/>
          </a:p>
        </p:txBody>
      </p:sp>
      <p:sp>
        <p:nvSpPr>
          <p:cNvPr id="99346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9347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D8028C0E-F212-4E48-91ED-B04568794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14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  <p:sldLayoutId id="2147484112" r:id="rId11"/>
    <p:sldLayoutId id="2147484113" r:id="rId12"/>
  </p:sldLayoutIdLst>
  <p:transition spd="med">
    <p:strips dir="r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>
            <a:spLocks noGrp="1"/>
          </p:cNvSpPr>
          <p:nvPr>
            <p:ph idx="1"/>
          </p:nvPr>
        </p:nvSpPr>
        <p:spPr>
          <a:xfrm>
            <a:off x="214313" y="142875"/>
            <a:ext cx="8715375" cy="6526213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endParaRPr lang="ru-RU" sz="3600" b="1" dirty="0" smtClean="0">
              <a:solidFill>
                <a:srgbClr val="FFFF00"/>
              </a:solidFill>
              <a:latin typeface="a_BodoniOrtoTitulSpUp"/>
            </a:endParaRP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3600" b="1" dirty="0" smtClean="0">
                <a:solidFill>
                  <a:srgbClr val="FFFF00"/>
                </a:solidFill>
                <a:latin typeface="Vesna"/>
              </a:rPr>
              <a:t>    </a:t>
            </a:r>
            <a:endParaRPr lang="ru-RU" sz="2800" b="1" dirty="0" smtClean="0">
              <a:latin typeface="Vesna"/>
            </a:endParaRPr>
          </a:p>
          <a:p>
            <a:pPr algn="ctr" eaLnBrk="1" hangingPunct="1">
              <a:buFont typeface="Arial" charset="0"/>
              <a:buNone/>
              <a:defRPr/>
            </a:pPr>
            <a:endParaRPr lang="ru-RU" sz="2000" b="1" dirty="0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27 марта 2017 </a:t>
            </a: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Профилактика правонарушений среди несовершеннолетних</a:t>
            </a:r>
            <a:endPara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социальный педагог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СОШ №</a:t>
            </a:r>
            <a:r>
              <a:rPr lang="ru-RU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r" eaLnBrk="1" hangingPunct="1">
              <a:buNone/>
              <a:defRPr/>
            </a:pPr>
            <a:r>
              <a:rPr lang="ru-RU" sz="28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С.П.Семенько</a:t>
            </a:r>
            <a:endParaRPr lang="ru-RU" sz="28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85728"/>
            <a:ext cx="7429552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kern="10" dirty="0" smtClean="0">
                <a:ln w="28575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Uk_Decor" pitchFamily="2" charset="0"/>
              </a:rPr>
              <a:t>Выступление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0" dirty="0">
              <a:ln w="28575">
                <a:solidFill>
                  <a:srgbClr val="00FF00"/>
                </a:solidFill>
                <a:round/>
                <a:headEnd/>
                <a:tailEnd/>
              </a:ln>
              <a:solidFill>
                <a:srgbClr val="00FF00"/>
              </a:solidFill>
              <a:latin typeface="Uk_Decor" pitchFamily="2" charset="0"/>
            </a:endParaRPr>
          </a:p>
        </p:txBody>
      </p:sp>
      <p:pic>
        <p:nvPicPr>
          <p:cNvPr id="6" name="Рисунок 5" descr="komputeri-50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941888"/>
            <a:ext cx="215106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980"/>
                            </p:stCondLst>
                            <p:childTnLst>
                              <p:par>
                                <p:cTn id="2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20"/>
                            </p:stCondLst>
                            <p:childTnLst>
                              <p:par>
                                <p:cTn id="2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40"/>
                            </p:stCondLst>
                            <p:childTnLst>
                              <p:par>
                                <p:cTn id="3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180"/>
                            </p:stCondLst>
                            <p:childTnLst>
                              <p:par>
                                <p:cTn id="3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357188"/>
            <a:ext cx="8572500" cy="6286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100" b="1" smtClean="0">
                <a:solidFill>
                  <a:srgbClr val="FFFF00"/>
                </a:solidFill>
              </a:rPr>
              <a:t>4. Документы, формирующие личное дело обучающихся 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100" b="1" smtClean="0">
                <a:solidFill>
                  <a:srgbClr val="FFFF00"/>
                </a:solidFill>
              </a:rPr>
              <a:t>состоящих на учете в ПДН: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10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ru-RU" sz="2100" smtClean="0"/>
              <a:t>уведомление о постановке обучающегося  </a:t>
            </a:r>
            <a:endParaRPr lang="ru-RU" sz="210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ru-RU" sz="2100" smtClean="0"/>
              <a:t>карточка обучающегося , состоящего на учете;</a:t>
            </a:r>
          </a:p>
          <a:p>
            <a:pPr eaLnBrk="1" hangingPunct="1">
              <a:defRPr/>
            </a:pPr>
            <a:r>
              <a:rPr lang="ru-RU" sz="2100" smtClean="0"/>
              <a:t>социальный паспорт обучающегося;</a:t>
            </a:r>
          </a:p>
          <a:p>
            <a:pPr eaLnBrk="1" hangingPunct="1">
              <a:defRPr/>
            </a:pPr>
            <a:r>
              <a:rPr lang="ru-RU" sz="2100" smtClean="0"/>
              <a:t>карта индивидуальной работы </a:t>
            </a:r>
          </a:p>
          <a:p>
            <a:pPr eaLnBrk="1" hangingPunct="1">
              <a:defRPr/>
            </a:pPr>
            <a:r>
              <a:rPr lang="ru-RU" sz="2100" smtClean="0"/>
              <a:t>акт первичного обследования материально- бытовых условий;</a:t>
            </a:r>
          </a:p>
          <a:p>
            <a:pPr eaLnBrk="1" hangingPunct="1">
              <a:defRPr/>
            </a:pPr>
            <a:r>
              <a:rPr lang="ru-RU" sz="2100" smtClean="0"/>
              <a:t>акты посещения ребенка ,состоящего на учете;</a:t>
            </a:r>
          </a:p>
          <a:p>
            <a:pPr eaLnBrk="1" hangingPunct="1">
              <a:defRPr/>
            </a:pPr>
            <a:r>
              <a:rPr lang="ru-RU" sz="2100" smtClean="0"/>
              <a:t>характеристика  обучающегося;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10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38" y="1500188"/>
            <a:ext cx="7648575" cy="46148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FFFF00"/>
                </a:solidFill>
              </a:rPr>
              <a:t>6. Документация , регламентирующая деятельность Совета по профилактике:</a:t>
            </a:r>
          </a:p>
          <a:p>
            <a:pPr eaLnBrk="1" hangingPunct="1">
              <a:buFont typeface="Wingdings" pitchFamily="2" charset="2"/>
              <a:buNone/>
            </a:pPr>
            <a:endParaRPr lang="ru-RU" sz="2400" smtClean="0"/>
          </a:p>
          <a:p>
            <a:pPr eaLnBrk="1" hangingPunct="1"/>
            <a:r>
              <a:rPr lang="ru-RU" sz="2400" smtClean="0"/>
              <a:t>приказ о составе Совета;</a:t>
            </a:r>
          </a:p>
          <a:p>
            <a:pPr eaLnBrk="1" hangingPunct="1"/>
            <a:endParaRPr lang="ru-RU" sz="2400" smtClean="0"/>
          </a:p>
          <a:p>
            <a:pPr eaLnBrk="1" hangingPunct="1"/>
            <a:r>
              <a:rPr lang="ru-RU" sz="2400" smtClean="0"/>
              <a:t>план работы</a:t>
            </a:r>
            <a:r>
              <a:rPr lang="ru-RU" sz="2400" b="1" smtClean="0"/>
              <a:t> </a:t>
            </a:r>
            <a:r>
              <a:rPr lang="ru-RU" sz="2400" smtClean="0"/>
              <a:t>Совета по профилактике;</a:t>
            </a:r>
          </a:p>
          <a:p>
            <a:pPr eaLnBrk="1" hangingPunct="1"/>
            <a:endParaRPr lang="ru-RU" sz="2400" smtClean="0"/>
          </a:p>
          <a:p>
            <a:pPr eaLnBrk="1" hangingPunct="1"/>
            <a:r>
              <a:rPr lang="ru-RU" sz="2400" smtClean="0"/>
              <a:t>протоколы заседаний.</a:t>
            </a:r>
          </a:p>
          <a:p>
            <a:pPr eaLnBrk="1" hangingPunct="1"/>
            <a:endParaRPr lang="ru-RU" sz="24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План работы и протоколы заседаний МО классных руководителей. </a:t>
            </a:r>
          </a:p>
        </p:txBody>
      </p:sp>
      <p:pic>
        <p:nvPicPr>
          <p:cNvPr id="37890" name="Picture 2" descr="C:\Users\Владелец\Desktop\Pictures\фоны презентаций\смайлики\574a61436c4d46c39fe790e12904224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0"/>
            <a:ext cx="17145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714375"/>
            <a:ext cx="8501063" cy="55006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Информационно-аналитическая информация:</a:t>
            </a:r>
            <a:endParaRPr lang="ru-RU" sz="2400" smtClean="0">
              <a:solidFill>
                <a:srgbClr val="FF0000"/>
              </a:solidFill>
            </a:endParaRPr>
          </a:p>
          <a:p>
            <a:pPr eaLnBrk="1" hangingPunct="1"/>
            <a:r>
              <a:rPr lang="ru-RU" sz="2400" smtClean="0"/>
              <a:t>статистические данные;</a:t>
            </a:r>
          </a:p>
          <a:p>
            <a:pPr eaLnBrk="1" hangingPunct="1"/>
            <a:r>
              <a:rPr lang="ru-RU" sz="2400" smtClean="0"/>
              <a:t>отчеты;</a:t>
            </a:r>
          </a:p>
          <a:p>
            <a:pPr eaLnBrk="1" hangingPunct="1"/>
            <a:r>
              <a:rPr lang="ru-RU" sz="2400" smtClean="0"/>
              <a:t>справки;</a:t>
            </a:r>
          </a:p>
          <a:p>
            <a:pPr eaLnBrk="1" hangingPunct="1"/>
            <a:r>
              <a:rPr lang="ru-RU" sz="2400" smtClean="0"/>
              <a:t>протоколы совещаний;</a:t>
            </a:r>
          </a:p>
          <a:p>
            <a:pPr eaLnBrk="1" hangingPunct="1"/>
            <a:r>
              <a:rPr lang="ru-RU" sz="2400" smtClean="0"/>
              <a:t>протоколы заседаний  и др.</a:t>
            </a:r>
          </a:p>
          <a:p>
            <a:pPr eaLnBrk="1" hangingPunct="1"/>
            <a:endParaRPr lang="ru-RU" sz="2400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Журнал занятости  проблемных обучающихся и подростков </a:t>
            </a:r>
            <a:r>
              <a:rPr lang="ru-RU" sz="2400" smtClean="0">
                <a:solidFill>
                  <a:srgbClr val="FF0000"/>
                </a:solidFill>
              </a:rPr>
              <a:t>, состоящих на учете на  каникулах и в летний период 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Журнал контроля посещаемости обучающимися учебных занятий.</a:t>
            </a:r>
            <a:r>
              <a:rPr lang="ru-RU" sz="240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4" name="Picture 2" descr="ьть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643050"/>
            <a:ext cx="2714644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929687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200" b="1" smtClean="0">
                <a:solidFill>
                  <a:srgbClr val="FF0000"/>
                </a:solidFill>
              </a:rPr>
              <a:t> Документация классного руководителя по вопросам профилактики правонарушений и безнадзорности несовершеннолетних:</a:t>
            </a:r>
            <a:endParaRPr lang="ru-RU" sz="2200" smtClean="0">
              <a:solidFill>
                <a:srgbClr val="FF0000"/>
              </a:solidFill>
            </a:endParaRPr>
          </a:p>
          <a:p>
            <a:pPr eaLnBrk="1" hangingPunct="1"/>
            <a:r>
              <a:rPr lang="ru-RU" sz="2200" smtClean="0"/>
              <a:t>социальный паспорт класса.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200" b="1" i="1" smtClean="0">
                <a:solidFill>
                  <a:srgbClr val="00FFFF"/>
                </a:solidFill>
              </a:rPr>
              <a:t>План воспитательной работы на учебный  год</a:t>
            </a:r>
            <a:r>
              <a:rPr lang="ru-RU" sz="2200" smtClean="0">
                <a:solidFill>
                  <a:srgbClr val="00FFFF"/>
                </a:solidFill>
              </a:rPr>
              <a:t> </a:t>
            </a:r>
            <a:r>
              <a:rPr lang="ru-RU" sz="2200" i="1" smtClean="0">
                <a:solidFill>
                  <a:srgbClr val="00FFFF"/>
                </a:solidFill>
              </a:rPr>
              <a:t>(</a:t>
            </a:r>
            <a:r>
              <a:rPr lang="ru-RU" sz="2200" b="1" i="1" smtClean="0">
                <a:solidFill>
                  <a:srgbClr val="00FFFF"/>
                </a:solidFill>
              </a:rPr>
              <a:t>включает)</a:t>
            </a:r>
            <a:r>
              <a:rPr lang="ru-RU" sz="2200" smtClean="0">
                <a:solidFill>
                  <a:srgbClr val="00FFFF"/>
                </a:solidFill>
              </a:rPr>
              <a:t> :</a:t>
            </a:r>
          </a:p>
          <a:p>
            <a:pPr eaLnBrk="1" hangingPunct="1"/>
            <a:r>
              <a:rPr lang="ru-RU" sz="2200" smtClean="0"/>
              <a:t>организацию профилактической работы с обучающимися;</a:t>
            </a:r>
          </a:p>
          <a:p>
            <a:pPr eaLnBrk="1" hangingPunct="1"/>
            <a:r>
              <a:rPr lang="ru-RU" sz="2200" smtClean="0"/>
              <a:t>индивидуальную работу с обучающимися </a:t>
            </a:r>
            <a:r>
              <a:rPr lang="ru-RU" sz="2200" smtClean="0">
                <a:solidFill>
                  <a:srgbClr val="FF0000"/>
                </a:solidFill>
              </a:rPr>
              <a:t>«группы риска»;</a:t>
            </a:r>
          </a:p>
          <a:p>
            <a:pPr eaLnBrk="1" hangingPunct="1"/>
            <a:r>
              <a:rPr lang="ru-RU" sz="2200" smtClean="0"/>
              <a:t>работу классного родительского комитета;</a:t>
            </a:r>
          </a:p>
          <a:p>
            <a:pPr eaLnBrk="1" hangingPunct="1"/>
            <a:r>
              <a:rPr lang="ru-RU" sz="2200" smtClean="0"/>
              <a:t>тематику родительских собраний;</a:t>
            </a:r>
          </a:p>
          <a:p>
            <a:pPr eaLnBrk="1" hangingPunct="1"/>
            <a:r>
              <a:rPr lang="ru-RU" sz="2200" smtClean="0"/>
              <a:t> </a:t>
            </a:r>
            <a:r>
              <a:rPr lang="ru-RU" sz="2200" smtClean="0">
                <a:solidFill>
                  <a:srgbClr val="00FFFF"/>
                </a:solidFill>
              </a:rPr>
              <a:t>ознакомительные</a:t>
            </a:r>
            <a:r>
              <a:rPr lang="ru-RU" sz="2200" smtClean="0">
                <a:solidFill>
                  <a:srgbClr val="FF0000"/>
                </a:solidFill>
              </a:rPr>
              <a:t>, профилактические  </a:t>
            </a:r>
            <a:r>
              <a:rPr lang="ru-RU" sz="2200" smtClean="0">
                <a:solidFill>
                  <a:srgbClr val="00FF00"/>
                </a:solidFill>
              </a:rPr>
              <a:t>и  инструктирующие </a:t>
            </a:r>
            <a:r>
              <a:rPr lang="ru-RU" sz="2200" smtClean="0">
                <a:solidFill>
                  <a:srgbClr val="FF0000"/>
                </a:solidFill>
              </a:rPr>
              <a:t>рейды в неблагополучные семьи </a:t>
            </a:r>
            <a:r>
              <a:rPr lang="ru-RU" sz="2200" smtClean="0"/>
              <a:t>и др.);</a:t>
            </a:r>
          </a:p>
          <a:p>
            <a:pPr eaLnBrk="1" hangingPunct="1"/>
            <a:r>
              <a:rPr lang="ru-RU" sz="2200" smtClean="0"/>
              <a:t>список органов самоуправления класса и поручений обучающихся;</a:t>
            </a:r>
          </a:p>
          <a:p>
            <a:pPr eaLnBrk="1" hangingPunct="1"/>
            <a:r>
              <a:rPr lang="ru-RU" sz="2200" smtClean="0"/>
              <a:t>карты индивидуальной работы с обучающимися и неблагополучными семьями , состоящими на учете.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200" smtClean="0">
                <a:solidFill>
                  <a:srgbClr val="FF0000"/>
                </a:solidFill>
              </a:rPr>
              <a:t>Рекомендации ,анкеты, памятки в помощь классному руководителю по профилактике правонарушений в работе с неблагополучными семьями. 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071563"/>
            <a:ext cx="8429625" cy="5000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 </a:t>
            </a:r>
            <a:r>
              <a:rPr lang="ru-RU" sz="2400" b="1" smtClean="0">
                <a:solidFill>
                  <a:srgbClr val="FFC000"/>
                </a:solidFill>
              </a:rPr>
              <a:t>В социальном паспорте школы</a:t>
            </a:r>
            <a:r>
              <a:rPr lang="ru-RU" sz="2400" smtClean="0">
                <a:solidFill>
                  <a:srgbClr val="FFC000"/>
                </a:solidFill>
              </a:rPr>
              <a:t>  кроме общих разделов: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smtClean="0">
              <a:solidFill>
                <a:srgbClr val="FFC000"/>
              </a:solidFill>
            </a:endParaRPr>
          </a:p>
          <a:p>
            <a:pPr eaLnBrk="1" hangingPunct="1">
              <a:defRPr/>
            </a:pPr>
            <a:r>
              <a:rPr lang="ru-RU" sz="2400" smtClean="0"/>
              <a:t>(общие сведения о школе;</a:t>
            </a:r>
          </a:p>
          <a:p>
            <a:pPr eaLnBrk="1" hangingPunct="1">
              <a:defRPr/>
            </a:pPr>
            <a:r>
              <a:rPr lang="ru-RU" sz="2400" smtClean="0"/>
              <a:t>график работы кружков и секций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mtClean="0">
                <a:solidFill>
                  <a:srgbClr val="FF66FF"/>
                </a:solidFill>
              </a:rPr>
              <a:t>размещаются все</a:t>
            </a:r>
            <a:r>
              <a:rPr lang="ru-RU" sz="2400" b="1" i="1" smtClean="0">
                <a:solidFill>
                  <a:srgbClr val="FF66FF"/>
                </a:solidFill>
              </a:rPr>
              <a:t> необходимые списки и сведения об учащихся  </a:t>
            </a:r>
            <a:r>
              <a:rPr lang="ru-RU" sz="2400" b="1" smtClean="0">
                <a:solidFill>
                  <a:srgbClr val="FF66FF"/>
                </a:solidFill>
              </a:rPr>
              <a:t>по данному направлению</a:t>
            </a:r>
            <a:r>
              <a:rPr lang="ru-RU" sz="2400" smtClean="0">
                <a:solidFill>
                  <a:srgbClr val="FF66FF"/>
                </a:solidFill>
              </a:rPr>
              <a:t>:</a:t>
            </a:r>
          </a:p>
          <a:p>
            <a:pPr eaLnBrk="1" hangingPunct="1">
              <a:defRPr/>
            </a:pPr>
            <a:r>
              <a:rPr lang="ru-RU" sz="2400" smtClean="0"/>
              <a:t>список многодетных семей;</a:t>
            </a:r>
          </a:p>
          <a:p>
            <a:pPr eaLnBrk="1" hangingPunct="1">
              <a:defRPr/>
            </a:pPr>
            <a:r>
              <a:rPr lang="ru-RU" sz="2400" smtClean="0"/>
              <a:t>список малообеспеченных семей;</a:t>
            </a:r>
          </a:p>
          <a:p>
            <a:pPr eaLnBrk="1" hangingPunct="1">
              <a:defRPr/>
            </a:pPr>
            <a:r>
              <a:rPr lang="ru-RU" sz="2400" smtClean="0"/>
              <a:t>список детей, находящихся на опеке;</a:t>
            </a:r>
          </a:p>
          <a:p>
            <a:pPr eaLnBrk="1" hangingPunct="1">
              <a:defRPr/>
            </a:pPr>
            <a:r>
              <a:rPr lang="ru-RU" sz="2400" smtClean="0"/>
              <a:t>список неполных семей; 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3" y="1885950"/>
            <a:ext cx="8329612" cy="47117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список неблагополучных семей;</a:t>
            </a:r>
          </a:p>
          <a:p>
            <a:pPr eaLnBrk="1" hangingPunct="1">
              <a:defRPr/>
            </a:pPr>
            <a:r>
              <a:rPr lang="ru-RU" sz="2800" smtClean="0"/>
              <a:t>список обучающихся , состоящих на учете в ПДН;</a:t>
            </a:r>
          </a:p>
          <a:p>
            <a:pPr eaLnBrk="1" hangingPunct="1">
              <a:defRPr/>
            </a:pPr>
            <a:r>
              <a:rPr lang="ru-RU" sz="2800" smtClean="0"/>
              <a:t>список обучающихся , состоящих  на внутришкольном  учете;</a:t>
            </a:r>
          </a:p>
          <a:p>
            <a:pPr eaLnBrk="1" hangingPunct="1">
              <a:defRPr/>
            </a:pPr>
            <a:r>
              <a:rPr lang="ru-RU" sz="2800" smtClean="0"/>
              <a:t>список детей  «группы риска»;</a:t>
            </a:r>
          </a:p>
          <a:p>
            <a:pPr eaLnBrk="1" hangingPunct="1">
              <a:defRPr/>
            </a:pPr>
            <a:r>
              <a:rPr lang="ru-RU" sz="2800" smtClean="0"/>
              <a:t>сведения о состоянии здоровья детей;</a:t>
            </a:r>
          </a:p>
          <a:p>
            <a:pPr eaLnBrk="1" hangingPunct="1">
              <a:defRPr/>
            </a:pPr>
            <a:r>
              <a:rPr lang="ru-RU" sz="2800" smtClean="0"/>
              <a:t>список детей-инвалидов.</a:t>
            </a:r>
          </a:p>
        </p:txBody>
      </p:sp>
      <p:pic>
        <p:nvPicPr>
          <p:cNvPr id="4" name="Рисунок 3" descr="knigi-129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190500"/>
            <a:ext cx="1295400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63" y="1071563"/>
            <a:ext cx="75438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FF00"/>
                </a:solidFill>
              </a:rPr>
              <a:t>План работы по профилактике правонарушений обучающихся школы </a:t>
            </a:r>
            <a:r>
              <a:rPr lang="ru-RU" dirty="0" smtClean="0">
                <a:solidFill>
                  <a:srgbClr val="00FF00"/>
                </a:solidFill>
              </a:rPr>
              <a:t>( приложение к плану воспитательной работы)</a:t>
            </a:r>
            <a:r>
              <a:rPr lang="ru-RU" b="1" dirty="0" smtClean="0">
                <a:solidFill>
                  <a:srgbClr val="00FF00"/>
                </a:solidFill>
              </a:rPr>
              <a:t>  состоит из таких  пунктов: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>
              <a:solidFill>
                <a:srgbClr val="00FF00"/>
              </a:solidFill>
            </a:endParaRPr>
          </a:p>
          <a:p>
            <a:pPr eaLnBrk="1" hangingPunct="1">
              <a:defRPr/>
            </a:pPr>
            <a:r>
              <a:rPr lang="ru-RU" sz="2400" dirty="0" smtClean="0"/>
              <a:t>№ </a:t>
            </a:r>
            <a:r>
              <a:rPr lang="ru-RU" sz="2400" dirty="0" err="1" smtClean="0"/>
              <a:t>пп</a:t>
            </a:r>
            <a:r>
              <a:rPr lang="ru-RU" sz="2400" dirty="0" smtClean="0"/>
              <a:t> ;</a:t>
            </a:r>
          </a:p>
          <a:p>
            <a:pPr eaLnBrk="1" hangingPunct="1">
              <a:defRPr/>
            </a:pPr>
            <a:r>
              <a:rPr lang="ru-RU" sz="2400" dirty="0" smtClean="0"/>
              <a:t>Запланированные мероприятия;</a:t>
            </a:r>
          </a:p>
          <a:p>
            <a:pPr eaLnBrk="1" hangingPunct="1">
              <a:defRPr/>
            </a:pPr>
            <a:r>
              <a:rPr lang="ru-RU" sz="2400" dirty="0" smtClean="0"/>
              <a:t>Ответственные за выполнение;</a:t>
            </a:r>
          </a:p>
          <a:p>
            <a:pPr eaLnBrk="1" hangingPunct="1">
              <a:defRPr/>
            </a:pPr>
            <a:r>
              <a:rPr lang="ru-RU" sz="2400" dirty="0" smtClean="0"/>
              <a:t>Отметка о выполнении. </a:t>
            </a:r>
            <a:endParaRPr lang="ru-RU" sz="2400" dirty="0"/>
          </a:p>
        </p:txBody>
      </p:sp>
      <p:pic>
        <p:nvPicPr>
          <p:cNvPr id="4" name="Рисунок 3" descr="komputeri-60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4724400"/>
            <a:ext cx="1744663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357188"/>
            <a:ext cx="8643937" cy="6000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33CC"/>
                </a:solidFill>
              </a:rPr>
              <a:t>1. Направления работы  администрации  состоят из разделов :</a:t>
            </a:r>
            <a:endParaRPr lang="ru-RU" sz="2400" dirty="0" smtClean="0">
              <a:solidFill>
                <a:srgbClr val="FF33CC"/>
              </a:solidFill>
            </a:endParaRP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dirty="0" smtClean="0"/>
              <a:t>Профилактическая работа 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dirty="0" smtClean="0"/>
              <a:t>Организация </a:t>
            </a:r>
            <a:r>
              <a:rPr lang="ru-RU" sz="2400" dirty="0" err="1" smtClean="0"/>
              <a:t>досуговой</a:t>
            </a:r>
            <a:r>
              <a:rPr lang="ru-RU" sz="2400" dirty="0" smtClean="0"/>
              <a:t> деятельности;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dirty="0" smtClean="0"/>
              <a:t>Работа с родителями;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dirty="0" smtClean="0"/>
              <a:t>Правовой всеобуч;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dirty="0" smtClean="0"/>
              <a:t>Социально-психологическая служба;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dirty="0" smtClean="0"/>
              <a:t>Работа с педагогическими кадрами. Повышение их квалификации;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dirty="0" smtClean="0"/>
              <a:t>Административный контроль.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Все мероприятия планируются </a:t>
            </a:r>
            <a:r>
              <a:rPr lang="ru-RU" sz="2400" b="1" i="1" dirty="0" smtClean="0"/>
              <a:t>подробно ежемесячно</a:t>
            </a:r>
            <a:r>
              <a:rPr lang="ru-RU" sz="2400" dirty="0" smtClean="0"/>
              <a:t> </a:t>
            </a:r>
            <a:r>
              <a:rPr lang="ru-RU" sz="2400" b="1" i="1" dirty="0" smtClean="0"/>
              <a:t>на учебный год</a:t>
            </a:r>
            <a:r>
              <a:rPr lang="ru-RU" sz="2400" dirty="0" smtClean="0"/>
              <a:t>, используя  все разделы направлений.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357188"/>
            <a:ext cx="8429625" cy="57388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solidFill>
                  <a:srgbClr val="FFC000"/>
                </a:solidFill>
              </a:rPr>
              <a:t>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solidFill>
                  <a:srgbClr val="FFC000"/>
                </a:solidFill>
              </a:rPr>
              <a:t>         </a:t>
            </a:r>
            <a:r>
              <a:rPr lang="ru-RU" sz="2400" smtClean="0">
                <a:solidFill>
                  <a:srgbClr val="FF0000"/>
                </a:solidFill>
              </a:rPr>
              <a:t>Педагогический коллектив и администрация школы   </a:t>
            </a:r>
            <a:r>
              <a:rPr lang="ru-RU" sz="2400" smtClean="0">
                <a:solidFill>
                  <a:srgbClr val="FFC000"/>
                </a:solidFill>
              </a:rPr>
              <a:t> стремятся использовать различные формы и методы сотрудничества с родителями , вовлекая их в совместную с детьми творческую, социально значимую деятельность, направленную на социально-психологическую адаптацию проблемных ребят, повышение родительского авторитета.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solidFill>
                  <a:srgbClr val="FF0000"/>
                </a:solidFill>
              </a:rPr>
              <a:t>        </a:t>
            </a:r>
          </a:p>
          <a:p>
            <a:pPr eaLnBrk="1" hangingPunct="1">
              <a:buFont typeface="Wingdings" pitchFamily="2" charset="2"/>
              <a:buNone/>
            </a:pPr>
            <a:endParaRPr lang="ru-RU" sz="2400" smtClean="0">
              <a:solidFill>
                <a:srgbClr val="FF00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smtClean="0">
                <a:solidFill>
                  <a:srgbClr val="FF0000"/>
                </a:solidFill>
              </a:rPr>
              <a:t>Терпение, уважение и доверие </a:t>
            </a:r>
            <a:r>
              <a:rPr lang="ru-RU" sz="2400" smtClean="0">
                <a:solidFill>
                  <a:srgbClr val="00FF00"/>
                </a:solidFill>
              </a:rPr>
              <a:t>- на этих качествах строятся отношения педагогов и родителей в нашем коллективе. 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625" y="214313"/>
            <a:ext cx="8143875" cy="13573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357188"/>
            <a:ext cx="8643937" cy="62865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a_AntiqueGr" pitchFamily="82" charset="-52"/>
              </a:rPr>
              <a:t>ФОРМЫ И МЕТОДЫ  ИНДИВИДУАЛЬНО -ПРОФИЛАКТИЧЕСКОЙ РАБОТЫ, ИСПОЛЬЗУЕМЫЕ ПЕДАГОГАМИ В ШКОЛЕ :</a:t>
            </a:r>
            <a:endParaRPr lang="ru-RU" sz="2400" dirty="0" smtClean="0">
              <a:solidFill>
                <a:srgbClr val="FF0000"/>
              </a:solidFill>
              <a:effectLst/>
              <a:latin typeface="a_AntiqueGr" pitchFamily="82" charset="-52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/>
              <a:t> </a:t>
            </a:r>
            <a:endParaRPr lang="ru-RU" sz="2400" dirty="0" smtClean="0"/>
          </a:p>
          <a:p>
            <a:pPr eaLnBrk="1" hangingPunct="1">
              <a:defRPr/>
            </a:pPr>
            <a:r>
              <a:rPr lang="ru-RU" sz="2400" b="1" u="sng" dirty="0" smtClean="0">
                <a:solidFill>
                  <a:srgbClr val="FFFF00"/>
                </a:solidFill>
              </a:rPr>
              <a:t>Осуществление контроля за получением образования </a:t>
            </a:r>
            <a:r>
              <a:rPr lang="ru-RU" sz="2400" dirty="0" smtClean="0"/>
              <a:t>( контроль за пропусками, выявление детей, не посещающих школу, определение и </a:t>
            </a:r>
            <a:r>
              <a:rPr lang="ru-RU" sz="2400" dirty="0" err="1" smtClean="0"/>
              <a:t>назна</a:t>
            </a:r>
            <a:r>
              <a:rPr lang="ru-RU" sz="2400" dirty="0" smtClean="0"/>
              <a:t>- </a:t>
            </a:r>
            <a:r>
              <a:rPr lang="ru-RU" sz="2400" dirty="0" err="1" smtClean="0"/>
              <a:t>чение</a:t>
            </a:r>
            <a:r>
              <a:rPr lang="ru-RU" sz="2400" dirty="0" smtClean="0"/>
              <a:t> уровня программы обучения, в зависимости от физического и психологического здоровья ребенка, осуществление ознакомительных , профилактических  и просветительских рейдах и др.);</a:t>
            </a:r>
          </a:p>
          <a:p>
            <a:pPr eaLnBrk="1" hangingPunct="1">
              <a:defRPr/>
            </a:pPr>
            <a:r>
              <a:rPr lang="ru-RU" sz="2400" b="1" u="sng" dirty="0" smtClean="0">
                <a:solidFill>
                  <a:srgbClr val="FFFF00"/>
                </a:solidFill>
              </a:rPr>
              <a:t>Посещение семей </a:t>
            </a:r>
            <a:r>
              <a:rPr lang="ru-RU" sz="2400" dirty="0" smtClean="0"/>
              <a:t>( с целью обследования  мате- </a:t>
            </a:r>
            <a:r>
              <a:rPr lang="ru-RU" sz="2400" dirty="0" err="1" smtClean="0"/>
              <a:t>риально-бытовых</a:t>
            </a:r>
            <a:r>
              <a:rPr lang="ru-RU" sz="2400" b="1" dirty="0" smtClean="0"/>
              <a:t>  </a:t>
            </a:r>
            <a:r>
              <a:rPr lang="ru-RU" sz="2400" dirty="0" smtClean="0"/>
              <a:t>условий проживания ребенка; </a:t>
            </a:r>
            <a:r>
              <a:rPr lang="ru-RU" sz="2400" dirty="0" err="1" smtClean="0"/>
              <a:t>выяв</a:t>
            </a:r>
            <a:r>
              <a:rPr lang="ru-RU" sz="2400" dirty="0" smtClean="0"/>
              <a:t>- </a:t>
            </a:r>
            <a:r>
              <a:rPr lang="ru-RU" sz="2400" dirty="0" err="1" smtClean="0"/>
              <a:t>ления</a:t>
            </a:r>
            <a:r>
              <a:rPr lang="ru-RU" sz="2400" dirty="0" smtClean="0"/>
              <a:t> условий ,необходимых для обучения ; контроля за его свободным времяпровождением;</a:t>
            </a:r>
          </a:p>
          <a:p>
            <a:pPr eaLnBrk="1" hangingPunct="1">
              <a:defRPr/>
            </a:pPr>
            <a:r>
              <a:rPr lang="ru-RU" sz="2400" b="1" u="sng" dirty="0" smtClean="0">
                <a:solidFill>
                  <a:srgbClr val="FFFF00"/>
                </a:solidFill>
              </a:rPr>
              <a:t>Лекции ,беседы, тренинги для родителей;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2171700"/>
            <a:ext cx="779145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FFFF00"/>
                </a:solidFill>
              </a:rPr>
              <a:t>Социальные и экономические проблемы в нашем обществе на данном этапе развития существенно ослабили институт семьи , ее воздействие на воспитание детей . Результатом этого процесса является рост численности безнадзорных детей, увеличение распространения в детской среде наркотиков и различных психотропных препаратов , алкоголя .</a:t>
            </a:r>
            <a:endParaRPr lang="en-US" sz="2400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FFFF00"/>
                </a:solidFill>
              </a:rPr>
              <a:t> И, как следствие, увеличение числа правонарушений среди несовершеннолетних.</a:t>
            </a:r>
          </a:p>
        </p:txBody>
      </p:sp>
      <p:pic>
        <p:nvPicPr>
          <p:cNvPr id="147458" name="Picture 2" descr="л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42852"/>
            <a:ext cx="2500330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Содержимое 2"/>
          <p:cNvSpPr>
            <a:spLocks noGrp="1"/>
          </p:cNvSpPr>
          <p:nvPr>
            <p:ph idx="1"/>
          </p:nvPr>
        </p:nvSpPr>
        <p:spPr>
          <a:xfrm>
            <a:off x="214313" y="428625"/>
            <a:ext cx="8715375" cy="4114800"/>
          </a:xfrm>
        </p:spPr>
        <p:txBody>
          <a:bodyPr/>
          <a:lstStyle/>
          <a:p>
            <a:pPr eaLnBrk="1" hangingPunct="1"/>
            <a:r>
              <a:rPr lang="ru-RU" sz="2400" b="1" u="sng" smtClean="0">
                <a:solidFill>
                  <a:srgbClr val="FFFF00"/>
                </a:solidFill>
                <a:effectLst/>
              </a:rPr>
              <a:t>Проведение  тренингов  для несовершеннолетних;</a:t>
            </a:r>
            <a:endParaRPr lang="ru-RU" sz="2400" smtClean="0">
              <a:solidFill>
                <a:srgbClr val="FFFF00"/>
              </a:solidFill>
              <a:effectLst/>
            </a:endParaRPr>
          </a:p>
          <a:p>
            <a:pPr eaLnBrk="1" hangingPunct="1"/>
            <a:r>
              <a:rPr lang="ru-RU" sz="2400" b="1" u="sng" smtClean="0">
                <a:solidFill>
                  <a:srgbClr val="FFFF00"/>
                </a:solidFill>
                <a:effectLst/>
              </a:rPr>
              <a:t>Вовлечение детей в кружковую работу;</a:t>
            </a:r>
            <a:endParaRPr lang="ru-RU" sz="2400" smtClean="0">
              <a:solidFill>
                <a:srgbClr val="FFFF00"/>
              </a:solidFill>
              <a:effectLst/>
            </a:endParaRPr>
          </a:p>
          <a:p>
            <a:pPr eaLnBrk="1" hangingPunct="1"/>
            <a:r>
              <a:rPr lang="ru-RU" sz="2400" b="1" u="sng" smtClean="0">
                <a:solidFill>
                  <a:srgbClr val="FFFF00"/>
                </a:solidFill>
                <a:effectLst/>
              </a:rPr>
              <a:t>Дополнительные занятия с ребенком по ликвидации пробелов в знаниях;</a:t>
            </a:r>
            <a:endParaRPr lang="ru-RU" sz="2400" smtClean="0">
              <a:solidFill>
                <a:srgbClr val="FFFF00"/>
              </a:solidFill>
              <a:effectLst/>
            </a:endParaRPr>
          </a:p>
          <a:p>
            <a:pPr eaLnBrk="1" hangingPunct="1"/>
            <a:r>
              <a:rPr lang="ru-RU" sz="2400" b="1" u="sng" smtClean="0">
                <a:solidFill>
                  <a:srgbClr val="FFFF00"/>
                </a:solidFill>
                <a:effectLst/>
              </a:rPr>
              <a:t>Перевод  ребенка  в другой  класс </a:t>
            </a:r>
            <a:r>
              <a:rPr lang="ru-RU" sz="2400" b="1" smtClean="0">
                <a:effectLst/>
              </a:rPr>
              <a:t>(согласно уровня усвоения программы);</a:t>
            </a:r>
            <a:endParaRPr lang="ru-RU" sz="2400" smtClean="0">
              <a:effectLst/>
            </a:endParaRPr>
          </a:p>
          <a:p>
            <a:pPr eaLnBrk="1" hangingPunct="1"/>
            <a:r>
              <a:rPr lang="ru-RU" sz="2400" b="1" u="sng" smtClean="0">
                <a:solidFill>
                  <a:srgbClr val="FFFF00"/>
                </a:solidFill>
                <a:effectLst/>
              </a:rPr>
              <a:t>Привлечение  ближайших  родственников  к помощи  в воспитании проблемного  ребенка в неблагополучной  семье;</a:t>
            </a:r>
            <a:endParaRPr lang="ru-RU" sz="2400" smtClean="0">
              <a:solidFill>
                <a:srgbClr val="FFFF00"/>
              </a:solidFill>
              <a:effectLst/>
            </a:endParaRPr>
          </a:p>
          <a:p>
            <a:pPr eaLnBrk="1" hangingPunct="1"/>
            <a:r>
              <a:rPr lang="ru-RU" sz="2400" b="1" u="sng" smtClean="0">
                <a:solidFill>
                  <a:srgbClr val="FFFF00"/>
                </a:solidFill>
                <a:effectLst/>
              </a:rPr>
              <a:t>Направление нуждающихся родителей в органы социальной защиты за социальной и материальной помощи;</a:t>
            </a:r>
            <a:endParaRPr lang="ru-RU" sz="2400" smtClean="0">
              <a:solidFill>
                <a:srgbClr val="FFFF00"/>
              </a:solidFill>
              <a:effectLst/>
            </a:endParaRPr>
          </a:p>
          <a:p>
            <a:pPr eaLnBrk="1" hangingPunct="1"/>
            <a:r>
              <a:rPr lang="ru-RU" sz="2400" b="1" u="sng" smtClean="0">
                <a:solidFill>
                  <a:srgbClr val="FFFF00"/>
                </a:solidFill>
                <a:effectLst/>
              </a:rPr>
              <a:t>Индивидуальная   профориентационная  работа  педагога-психолога с проблемной семьей и ребенком;</a:t>
            </a:r>
            <a:r>
              <a:rPr lang="ru-RU" sz="2400" u="sng" smtClean="0">
                <a:solidFill>
                  <a:srgbClr val="FFFF00"/>
                </a:solidFill>
                <a:effectLst/>
              </a:rPr>
              <a:t> </a:t>
            </a:r>
            <a:endParaRPr lang="ru-RU" sz="2400" smtClean="0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Содержимое 2"/>
          <p:cNvSpPr>
            <a:spLocks noGrp="1"/>
          </p:cNvSpPr>
          <p:nvPr>
            <p:ph idx="1"/>
          </p:nvPr>
        </p:nvSpPr>
        <p:spPr>
          <a:xfrm>
            <a:off x="428625" y="2028825"/>
            <a:ext cx="8429625" cy="4114800"/>
          </a:xfrm>
        </p:spPr>
        <p:txBody>
          <a:bodyPr/>
          <a:lstStyle/>
          <a:p>
            <a:pPr eaLnBrk="1" hangingPunct="1"/>
            <a:r>
              <a:rPr lang="ru-RU" sz="2400" b="1" u="sng" smtClean="0">
                <a:solidFill>
                  <a:srgbClr val="FFFF00"/>
                </a:solidFill>
                <a:effectLst/>
              </a:rPr>
              <a:t>Обследование обучающихся, имеющих проблемы в обучении и воспитании;</a:t>
            </a:r>
            <a:endParaRPr lang="ru-RU" sz="2400" smtClean="0">
              <a:solidFill>
                <a:srgbClr val="FFFF00"/>
              </a:solidFill>
              <a:effectLst/>
            </a:endParaRPr>
          </a:p>
          <a:p>
            <a:pPr eaLnBrk="1" hangingPunct="1"/>
            <a:r>
              <a:rPr lang="ru-RU" sz="2400" b="1" u="sng" smtClean="0">
                <a:solidFill>
                  <a:srgbClr val="FFFF00"/>
                </a:solidFill>
                <a:effectLst/>
              </a:rPr>
              <a:t>Ходатайство о лишении родительских прав родителей, уклоняющихся от воспитания детей;</a:t>
            </a:r>
            <a:endParaRPr lang="ru-RU" sz="2400" smtClean="0">
              <a:solidFill>
                <a:srgbClr val="FFFF00"/>
              </a:solidFill>
              <a:effectLst/>
            </a:endParaRPr>
          </a:p>
          <a:p>
            <a:pPr eaLnBrk="1" hangingPunct="1"/>
            <a:r>
              <a:rPr lang="ru-RU" sz="2400" b="1" u="sng" smtClean="0">
                <a:solidFill>
                  <a:srgbClr val="FFFF00"/>
                </a:solidFill>
                <a:effectLst/>
              </a:rPr>
              <a:t>Содействие в трудоустройстве  выпускников школы;</a:t>
            </a:r>
            <a:endParaRPr lang="ru-RU" sz="2400" smtClean="0">
              <a:solidFill>
                <a:srgbClr val="FFFF00"/>
              </a:solidFill>
              <a:effectLst/>
            </a:endParaRPr>
          </a:p>
          <a:p>
            <a:pPr eaLnBrk="1" hangingPunct="1"/>
            <a:r>
              <a:rPr lang="ru-RU" sz="2400" b="1" u="sng" smtClean="0">
                <a:solidFill>
                  <a:srgbClr val="FFFF00"/>
                </a:solidFill>
                <a:effectLst/>
              </a:rPr>
              <a:t>Помощь в восстановлении доверительных отношений </a:t>
            </a:r>
            <a:r>
              <a:rPr lang="ru-RU" sz="2400" u="sng" smtClean="0">
                <a:effectLst/>
              </a:rPr>
              <a:t>( проблемного подростка  с родителями ,педагогами и др.) ;</a:t>
            </a:r>
            <a:endParaRPr lang="ru-RU" sz="2400" smtClean="0">
              <a:effectLst/>
            </a:endParaRPr>
          </a:p>
          <a:p>
            <a:pPr eaLnBrk="1" hangingPunct="1"/>
            <a:r>
              <a:rPr lang="ru-RU" sz="2400" b="1" u="sng" smtClean="0">
                <a:solidFill>
                  <a:srgbClr val="FFFF00"/>
                </a:solidFill>
                <a:effectLst/>
              </a:rPr>
              <a:t>Информационная поддержка родителей и детей; </a:t>
            </a:r>
            <a:endParaRPr lang="ru-RU" sz="2400" smtClean="0">
              <a:solidFill>
                <a:srgbClr val="FFFF00"/>
              </a:solidFill>
              <a:effectLst/>
            </a:endParaRPr>
          </a:p>
        </p:txBody>
      </p:sp>
      <p:pic>
        <p:nvPicPr>
          <p:cNvPr id="3" name="Рисунок 2" descr="komputeri-429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233363"/>
            <a:ext cx="1368425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500188"/>
            <a:ext cx="8786812" cy="521493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u="sng" dirty="0" smtClean="0">
                <a:solidFill>
                  <a:srgbClr val="FFFF00"/>
                </a:solidFill>
              </a:rPr>
              <a:t>Диагностика : </a:t>
            </a:r>
            <a:r>
              <a:rPr lang="ru-RU" sz="2400" dirty="0" smtClean="0">
                <a:effectLst/>
              </a:rPr>
              <a:t>беседа , наблюдение, анкетирование, изучение результатов учебной деятельности (просмотр дневников,  тетрадей, контрольных и </a:t>
            </a:r>
            <a:r>
              <a:rPr lang="ru-RU" sz="2400" dirty="0" err="1" smtClean="0">
                <a:effectLst/>
              </a:rPr>
              <a:t>срезовых</a:t>
            </a:r>
            <a:r>
              <a:rPr lang="ru-RU" sz="2400" dirty="0" smtClean="0">
                <a:effectLst/>
              </a:rPr>
              <a:t> работ  ит.д.); психолого-педагогические тесты (уровень знаний, воспитанности);комплексный анализ, социометрия (метод выявления социальных предпочтений в классе);</a:t>
            </a:r>
          </a:p>
          <a:p>
            <a:pPr eaLnBrk="1" hangingPunct="1">
              <a:defRPr/>
            </a:pPr>
            <a:r>
              <a:rPr lang="ru-RU" sz="2400" b="1" u="sng" dirty="0" smtClean="0">
                <a:solidFill>
                  <a:srgbClr val="FFFF00"/>
                </a:solidFill>
              </a:rPr>
              <a:t>Содействие в обеспечении  обучающихся горячим питанием, бесплатными учебниками;</a:t>
            </a:r>
            <a:endParaRPr lang="ru-RU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ru-RU" sz="2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Осуществление направлений  </a:t>
            </a:r>
            <a:r>
              <a:rPr lang="ru-RU" sz="2400" dirty="0" smtClean="0">
                <a:effectLst/>
              </a:rPr>
              <a:t>( к наркологу,  психиатру, невропатологу и др.  необходимым специалистам);рекомендации , необходимые родителям, ребенку и  др. ; </a:t>
            </a:r>
            <a:endParaRPr lang="ru-RU" sz="2400" dirty="0">
              <a:effectLst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2500313"/>
            <a:ext cx="8258175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i="1" dirty="0" smtClean="0">
                <a:solidFill>
                  <a:srgbClr val="FF0000"/>
                </a:solidFill>
              </a:rPr>
              <a:t>« </a:t>
            </a:r>
            <a:r>
              <a:rPr lang="ru-RU" sz="2400" b="1" i="1" dirty="0" smtClean="0">
                <a:solidFill>
                  <a:srgbClr val="FF0000"/>
                </a:solidFill>
              </a:rPr>
              <a:t>В основе воспитания, как самое первое и главное условие успеха, </a:t>
            </a:r>
            <a:r>
              <a:rPr lang="ru-RU" sz="2400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должен лежать сердечный , любовный подход  к ребенку.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i="1" dirty="0" smtClean="0">
                <a:solidFill>
                  <a:srgbClr val="00FF00"/>
                </a:solidFill>
              </a:rPr>
              <a:t>Чем ближе подошел педагог к ребенку ,чем искреннее их взаимные отношения, </a:t>
            </a:r>
            <a:r>
              <a:rPr lang="ru-RU" sz="2400" b="1" i="1" dirty="0" smtClean="0">
                <a:solidFill>
                  <a:srgbClr val="FF0000"/>
                </a:solidFill>
              </a:rPr>
              <a:t>тем надежнее фундамент воспитания »…</a:t>
            </a:r>
            <a:endParaRPr lang="ru-RU" sz="2400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i="1" dirty="0" smtClean="0"/>
              <a:t> </a:t>
            </a:r>
            <a:endParaRPr lang="ru-RU" sz="2400" dirty="0" smtClean="0"/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1800" b="1" i="1" dirty="0" smtClean="0">
                <a:solidFill>
                  <a:srgbClr val="FF0000"/>
                </a:solidFill>
              </a:rPr>
              <a:t>(Всеволод Петрович Кащенко , </a:t>
            </a:r>
            <a:r>
              <a:rPr lang="ru-RU" sz="1800" i="1" dirty="0" smtClean="0">
                <a:solidFill>
                  <a:srgbClr val="00FF00"/>
                </a:solidFill>
              </a:rPr>
              <a:t>известный отечественный ученый , педагог, общественный деятель </a:t>
            </a:r>
            <a:r>
              <a:rPr lang="ru-RU" sz="1800" i="1" dirty="0" smtClean="0">
                <a:solidFill>
                  <a:srgbClr val="FF0000"/>
                </a:solidFill>
              </a:rPr>
              <a:t>в книге:  «Педагогическая  коррекция…»)</a:t>
            </a:r>
            <a:endParaRPr lang="ru-RU" sz="1800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/>
          </a:p>
        </p:txBody>
      </p:sp>
      <p:pic>
        <p:nvPicPr>
          <p:cNvPr id="137218" name="Picture 2" descr="C:\Users\Владелец\Desktop\Pictures\ПСИХОЛОГУ\ch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0"/>
            <a:ext cx="1785950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671513"/>
            <a:ext cx="8786812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За последние 10 лет численность больных наркоманией среди несовершеннолетней молодежи возросла в 17 раз. Ежегодно в стране  выявляется более 300  тысяч уголовных дел среди несовершеннолетних  школьников,  причем 100 тысяч из них совершается детьми , не достигшими возраста уголовной ответственности.                                          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400" dirty="0"/>
          </a:p>
        </p:txBody>
      </p:sp>
      <p:pic>
        <p:nvPicPr>
          <p:cNvPr id="139268" name="Picture 4" descr="C:\Users\Владелец\Desktop\Pictures\фоны презентаций\смайлики\8cd99d0c9b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286124"/>
            <a:ext cx="3119456" cy="3190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2571750"/>
            <a:ext cx="75438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66"/>
                </a:solidFill>
              </a:rPr>
              <a:t>Кроме  того , имеются проблемы, решение которых назрело давно. Среди них - насилие в семье , проблемы детей-жертв вооруженных и межнациональных конфликтов; продолжается рост числа социальных сирот и детей, оставшихся без попечения родителей…                                                                                    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400" dirty="0">
              <a:solidFill>
                <a:srgbClr val="FF0066"/>
              </a:solidFill>
            </a:endParaRPr>
          </a:p>
        </p:txBody>
      </p:sp>
      <p:pic>
        <p:nvPicPr>
          <p:cNvPr id="140290" name="Picture 2" descr="C:\Users\Владелец\Desktop\Pictures\фоны презентаций\смайлики\c385333eafd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56" y="0"/>
            <a:ext cx="2714644" cy="2690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0291" name="Picture 3" descr="мит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848219"/>
            <a:ext cx="2357454" cy="2009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642938"/>
            <a:ext cx="8467725" cy="53816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>
                <a:solidFill>
                  <a:srgbClr val="00FF00"/>
                </a:solidFill>
              </a:rPr>
              <a:t>Анализ причин роста безнадзорности среди детей и подростков свидетельствует о том, что ее истоки лежат, прежде всего,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effectLst/>
              </a:rPr>
              <a:t> в семье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66FF"/>
                </a:solidFill>
              </a:rPr>
              <a:t>(пьянство, ссоры, драки, длительное невнимание родителей к интересам и проблемам своего взрослеющего ребенка).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FF00"/>
                </a:solidFill>
              </a:rPr>
              <a:t>Приобщение подростка родителями к употреблению спиртных напитков , наркотиков и др.), а также в плохой организации совместной профилактической деятельности всех служб по месту жительства и социальных учреждений. 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5602" name="Picture 2" descr="C:\Users\Владелец\Desktop\Pictures\фоны презентаций\смайлики\strel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643556">
            <a:off x="4336257" y="2639218"/>
            <a:ext cx="8572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500313"/>
            <a:ext cx="75438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Профилактика  безнадзорности, беспризорности и правонарушений рассматривается сегодня как система социальных, правовых и иных мер, направленных на выявление и устранение причин и условий распространения преступности среди несовершеннолетних . Все настойчивее звучит мысль о необходимости оформления целостной социальной политики в отношении несовершеннолетних и их семей, находящихся в социально опасном положении.</a:t>
            </a:r>
            <a:endParaRPr lang="ru-RU" sz="2400" dirty="0"/>
          </a:p>
        </p:txBody>
      </p:sp>
      <p:pic>
        <p:nvPicPr>
          <p:cNvPr id="142338" name="Picture 2" descr="C:\Users\Владелец\Desktop\Pictures\фоны презентаций\смайлики\3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57166"/>
            <a:ext cx="2357454" cy="2119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0" y="428625"/>
            <a:ext cx="7543800" cy="49006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Практика показала,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FF00"/>
                </a:solidFill>
              </a:rPr>
              <a:t>    что ведомственная разобщенность играет крайне негативную роль, </a:t>
            </a:r>
            <a:r>
              <a:rPr lang="ru-RU" sz="2400" dirty="0" smtClean="0">
                <a:solidFill>
                  <a:srgbClr val="FF66FF"/>
                </a:solidFill>
              </a:rPr>
              <a:t>так как профилактические меры, осуществляемые ведомствами, </a:t>
            </a:r>
            <a:r>
              <a:rPr lang="ru-RU" sz="2400" dirty="0" smtClean="0">
                <a:solidFill>
                  <a:srgbClr val="FF0000"/>
                </a:solidFill>
              </a:rPr>
              <a:t>могут быть эффективны и результативны только в  случае согласования позиций и организации взаимодействия всех специалистов, </a:t>
            </a:r>
            <a:r>
              <a:rPr lang="ru-RU" sz="2400" dirty="0" smtClean="0">
                <a:solidFill>
                  <a:srgbClr val="FF66FF"/>
                </a:solidFill>
              </a:rPr>
              <a:t>занимающихся социальным воспитанием детей и подростков, а также </a:t>
            </a:r>
            <a:r>
              <a:rPr lang="ru-RU" sz="2400" dirty="0" smtClean="0">
                <a:solidFill>
                  <a:srgbClr val="FF0000"/>
                </a:solidFill>
              </a:rPr>
              <a:t>профилактикой правонарушений среди несовершеннолетних. </a:t>
            </a:r>
            <a:r>
              <a:rPr lang="ru-RU" sz="2400" dirty="0" smtClean="0">
                <a:solidFill>
                  <a:srgbClr val="00FF00"/>
                </a:solidFill>
              </a:rPr>
              <a:t>Это аксиома социального взаимодействия.</a:t>
            </a:r>
            <a:endParaRPr lang="ru-RU" sz="2400" dirty="0">
              <a:solidFill>
                <a:srgbClr val="00FF00"/>
              </a:solidFill>
            </a:endParaRPr>
          </a:p>
        </p:txBody>
      </p:sp>
      <p:pic>
        <p:nvPicPr>
          <p:cNvPr id="4" name="Рисунок 3" descr="knigi-169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3" y="4724400"/>
            <a:ext cx="161925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500063"/>
            <a:ext cx="8572500" cy="60721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smtClean="0"/>
              <a:t> </a:t>
            </a:r>
            <a:r>
              <a:rPr lang="ru-RU" sz="2400" b="1" smtClean="0">
                <a:solidFill>
                  <a:srgbClr val="FF0000"/>
                </a:solidFill>
              </a:rPr>
              <a:t>Важнейшие профилактические  задачи, стоящие перед каждым педагогическим коллективом образовательных учреждений: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4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smtClean="0"/>
              <a:t>содействие ребенку в реализации и защите его прав и законных интересов, контроль за соблюдением законодательства РК и субъектов РК в области образования несовершеннолетних;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smtClean="0"/>
              <a:t>формирование законопослушного поведения детей и подростков;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smtClean="0"/>
              <a:t>оказание социально-психологической и педагогической помощи  детям и семьям, нуждающимся в ней;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smtClean="0"/>
              <a:t>выявление детей и семей, находящихся в социально- опасном положении;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smtClean="0"/>
              <a:t>профилактика раннего семейного неблагополучия.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357188"/>
            <a:ext cx="8643938" cy="62865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00FFFF"/>
                </a:solidFill>
              </a:rPr>
              <a:t> </a:t>
            </a:r>
            <a:r>
              <a:rPr lang="ru-RU" sz="2400" b="1" dirty="0" smtClean="0">
                <a:solidFill>
                  <a:srgbClr val="00FF00"/>
                </a:solidFill>
              </a:rPr>
              <a:t>Перечень документов </a:t>
            </a:r>
            <a:r>
              <a:rPr lang="ru-RU" sz="2400" b="1" dirty="0" smtClean="0">
                <a:solidFill>
                  <a:srgbClr val="00FF00"/>
                </a:solidFill>
              </a:rPr>
              <a:t>по </a:t>
            </a:r>
            <a:r>
              <a:rPr lang="ru-RU" sz="2400" b="1" dirty="0" smtClean="0">
                <a:solidFill>
                  <a:srgbClr val="00FF00"/>
                </a:solidFill>
              </a:rPr>
              <a:t>вопросам </a:t>
            </a:r>
            <a:r>
              <a:rPr lang="ru-RU" sz="2400" b="1" dirty="0" smtClean="0">
                <a:solidFill>
                  <a:srgbClr val="FF66FF"/>
                </a:solidFill>
              </a:rPr>
              <a:t>профилактики правонарушений и безнадзорности несовершеннолетних:</a:t>
            </a:r>
            <a:endParaRPr lang="ru-RU" sz="2400" dirty="0" smtClean="0">
              <a:solidFill>
                <a:srgbClr val="FF66FF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66FF"/>
                </a:solidFill>
              </a:rPr>
              <a:t> </a:t>
            </a:r>
            <a:endParaRPr lang="ru-RU" sz="2400" dirty="0" smtClean="0">
              <a:solidFill>
                <a:srgbClr val="FF66FF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100" dirty="0" smtClean="0">
                <a:solidFill>
                  <a:srgbClr val="FFFF00"/>
                </a:solidFill>
              </a:rPr>
              <a:t>1.Социальный паспорт школы.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000" dirty="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100" dirty="0" smtClean="0">
                <a:solidFill>
                  <a:srgbClr val="FFFF00"/>
                </a:solidFill>
              </a:rPr>
              <a:t>2.Комплексная программа по профилактике правонарушений.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000" dirty="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100" dirty="0" smtClean="0">
                <a:solidFill>
                  <a:srgbClr val="FFFF00"/>
                </a:solidFill>
              </a:rPr>
              <a:t>3.План работы по профилактике правонарушений обучающихся школы как приложение к плану воспитательной работы: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100" dirty="0" smtClean="0"/>
              <a:t>педсоветы, совещания ,семинары по вопросам профилактики;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100" dirty="0" smtClean="0"/>
              <a:t>профилактические операции, рейды;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100" dirty="0" smtClean="0"/>
              <a:t>совместная работа с субъектами профилактики;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100" dirty="0" smtClean="0"/>
              <a:t>планы проведения месячников, Дней профилактики и др.;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100" dirty="0" smtClean="0"/>
              <a:t>план проведения родительского всеобуча;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100" dirty="0" smtClean="0"/>
              <a:t>тематика общешкольных родительских   собраний.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рмы и методы профилактической работы в школе.Презентация выступления директора школы Омельченко Н.Н.">
  <a:themeElements>
    <a:clrScheme name="Сумерки 3">
      <a:dk1>
        <a:srgbClr val="6600CC"/>
      </a:dk1>
      <a:lt1>
        <a:srgbClr val="FFFFFF"/>
      </a:lt1>
      <a:dk2>
        <a:srgbClr val="4B0096"/>
      </a:dk2>
      <a:lt2>
        <a:srgbClr val="CDD7DF"/>
      </a:lt2>
      <a:accent1>
        <a:srgbClr val="9999FF"/>
      </a:accent1>
      <a:accent2>
        <a:srgbClr val="7850BA"/>
      </a:accent2>
      <a:accent3>
        <a:srgbClr val="B1AAC9"/>
      </a:accent3>
      <a:accent4>
        <a:srgbClr val="DADADA"/>
      </a:accent4>
      <a:accent5>
        <a:srgbClr val="CACAFF"/>
      </a:accent5>
      <a:accent6>
        <a:srgbClr val="6C48A8"/>
      </a:accent6>
      <a:hlink>
        <a:srgbClr val="00CCFF"/>
      </a:hlink>
      <a:folHlink>
        <a:srgbClr val="0796B3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Формы и методы профилактической работы в школе.Презентация выступления директора школы Омельченко Н.Н.</Template>
  <TotalTime>196</TotalTime>
  <Words>1152</Words>
  <Application>Microsoft Office PowerPoint</Application>
  <PresentationFormat>Экран (4:3)</PresentationFormat>
  <Paragraphs>168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Формы и методы профилактической работы в школе.Презентация выступления директора школы Омельченко Н.Н.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Владимир</cp:lastModifiedBy>
  <cp:revision>20</cp:revision>
  <dcterms:created xsi:type="dcterms:W3CDTF">2011-02-08T16:43:24Z</dcterms:created>
  <dcterms:modified xsi:type="dcterms:W3CDTF">2017-03-24T11:56:04Z</dcterms:modified>
</cp:coreProperties>
</file>